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6" r:id="rId2"/>
    <p:sldId id="257" r:id="rId3"/>
    <p:sldId id="259" r:id="rId4"/>
    <p:sldId id="268" r:id="rId5"/>
    <p:sldId id="262" r:id="rId6"/>
    <p:sldId id="264" r:id="rId7"/>
    <p:sldId id="261" r:id="rId8"/>
    <p:sldId id="269" r:id="rId9"/>
    <p:sldId id="260" r:id="rId10"/>
    <p:sldId id="265" r:id="rId11"/>
    <p:sldId id="266" r:id="rId12"/>
    <p:sldId id="267" r:id="rId1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857597-ECF1-4BDE-8308-7E03DC13146D}" v="1" dt="2022-02-09T19:53:52.1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C Cranberry Marketing Commission" userId="187b5588-8400-4947-9c5a-a2114724603d" providerId="ADAL" clId="{14857597-ECF1-4BDE-8308-7E03DC13146D}"/>
    <pc:docChg chg="undo custSel modSld">
      <pc:chgData name="BC Cranberry Marketing Commission" userId="187b5588-8400-4947-9c5a-a2114724603d" providerId="ADAL" clId="{14857597-ECF1-4BDE-8308-7E03DC13146D}" dt="2022-02-27T01:23:41.954" v="2229" actId="6549"/>
      <pc:docMkLst>
        <pc:docMk/>
      </pc:docMkLst>
      <pc:sldChg chg="modSp mod">
        <pc:chgData name="BC Cranberry Marketing Commission" userId="187b5588-8400-4947-9c5a-a2114724603d" providerId="ADAL" clId="{14857597-ECF1-4BDE-8308-7E03DC13146D}" dt="2022-02-09T19:51:35.288" v="3" actId="20577"/>
        <pc:sldMkLst>
          <pc:docMk/>
          <pc:sldMk cId="775996844" sldId="256"/>
        </pc:sldMkLst>
        <pc:spChg chg="mod">
          <ac:chgData name="BC Cranberry Marketing Commission" userId="187b5588-8400-4947-9c5a-a2114724603d" providerId="ADAL" clId="{14857597-ECF1-4BDE-8308-7E03DC13146D}" dt="2022-02-09T19:51:32.416" v="1" actId="20577"/>
          <ac:spMkLst>
            <pc:docMk/>
            <pc:sldMk cId="775996844" sldId="256"/>
            <ac:spMk id="2" creationId="{AAF7E4B4-9667-4D0F-A538-6343E1E3CC92}"/>
          </ac:spMkLst>
        </pc:spChg>
        <pc:spChg chg="mod">
          <ac:chgData name="BC Cranberry Marketing Commission" userId="187b5588-8400-4947-9c5a-a2114724603d" providerId="ADAL" clId="{14857597-ECF1-4BDE-8308-7E03DC13146D}" dt="2022-02-09T19:51:35.288" v="3" actId="20577"/>
          <ac:spMkLst>
            <pc:docMk/>
            <pc:sldMk cId="775996844" sldId="256"/>
            <ac:spMk id="3" creationId="{2BAA6A65-F181-43C2-8493-70ADBCDAA89A}"/>
          </ac:spMkLst>
        </pc:spChg>
      </pc:sldChg>
      <pc:sldChg chg="modSp mod">
        <pc:chgData name="BC Cranberry Marketing Commission" userId="187b5588-8400-4947-9c5a-a2114724603d" providerId="ADAL" clId="{14857597-ECF1-4BDE-8308-7E03DC13146D}" dt="2022-02-09T19:55:46.679" v="201" actId="20577"/>
        <pc:sldMkLst>
          <pc:docMk/>
          <pc:sldMk cId="4146044453" sldId="257"/>
        </pc:sldMkLst>
        <pc:spChg chg="mod">
          <ac:chgData name="BC Cranberry Marketing Commission" userId="187b5588-8400-4947-9c5a-a2114724603d" providerId="ADAL" clId="{14857597-ECF1-4BDE-8308-7E03DC13146D}" dt="2022-02-09T19:55:46.679" v="201" actId="20577"/>
          <ac:spMkLst>
            <pc:docMk/>
            <pc:sldMk cId="4146044453" sldId="257"/>
            <ac:spMk id="3" creationId="{52ADCE66-E614-40EC-90C2-F80421595DE0}"/>
          </ac:spMkLst>
        </pc:spChg>
      </pc:sldChg>
      <pc:sldChg chg="modSp mod">
        <pc:chgData name="BC Cranberry Marketing Commission" userId="187b5588-8400-4947-9c5a-a2114724603d" providerId="ADAL" clId="{14857597-ECF1-4BDE-8308-7E03DC13146D}" dt="2022-02-27T01:23:10.494" v="2197" actId="1076"/>
        <pc:sldMkLst>
          <pc:docMk/>
          <pc:sldMk cId="1900506899" sldId="259"/>
        </pc:sldMkLst>
        <pc:spChg chg="mod">
          <ac:chgData name="BC Cranberry Marketing Commission" userId="187b5588-8400-4947-9c5a-a2114724603d" providerId="ADAL" clId="{14857597-ECF1-4BDE-8308-7E03DC13146D}" dt="2022-02-09T19:52:34.673" v="59" actId="20577"/>
          <ac:spMkLst>
            <pc:docMk/>
            <pc:sldMk cId="1900506899" sldId="259"/>
            <ac:spMk id="3" creationId="{9112D6B7-5DD7-44F2-87E4-EDCC6C1A4155}"/>
          </ac:spMkLst>
        </pc:spChg>
        <pc:spChg chg="mod">
          <ac:chgData name="BC Cranberry Marketing Commission" userId="187b5588-8400-4947-9c5a-a2114724603d" providerId="ADAL" clId="{14857597-ECF1-4BDE-8308-7E03DC13146D}" dt="2022-02-27T01:23:05.120" v="2196" actId="6549"/>
          <ac:spMkLst>
            <pc:docMk/>
            <pc:sldMk cId="1900506899" sldId="259"/>
            <ac:spMk id="4" creationId="{BB7A2E1E-B4FD-4151-92BD-3FE14AFF5AD6}"/>
          </ac:spMkLst>
        </pc:spChg>
        <pc:picChg chg="mod">
          <ac:chgData name="BC Cranberry Marketing Commission" userId="187b5588-8400-4947-9c5a-a2114724603d" providerId="ADAL" clId="{14857597-ECF1-4BDE-8308-7E03DC13146D}" dt="2022-02-27T01:23:10.494" v="2197" actId="1076"/>
          <ac:picMkLst>
            <pc:docMk/>
            <pc:sldMk cId="1900506899" sldId="259"/>
            <ac:picMk id="10" creationId="{731877CB-2581-4099-BD0B-EF90AD0FAB11}"/>
          </ac:picMkLst>
        </pc:picChg>
      </pc:sldChg>
      <pc:sldChg chg="modSp mod">
        <pc:chgData name="BC Cranberry Marketing Commission" userId="187b5588-8400-4947-9c5a-a2114724603d" providerId="ADAL" clId="{14857597-ECF1-4BDE-8308-7E03DC13146D}" dt="2022-02-09T20:39:39.670" v="1470" actId="20577"/>
        <pc:sldMkLst>
          <pc:docMk/>
          <pc:sldMk cId="2958816832" sldId="261"/>
        </pc:sldMkLst>
        <pc:spChg chg="mod">
          <ac:chgData name="BC Cranberry Marketing Commission" userId="187b5588-8400-4947-9c5a-a2114724603d" providerId="ADAL" clId="{14857597-ECF1-4BDE-8308-7E03DC13146D}" dt="2022-02-09T20:39:39.670" v="1470" actId="20577"/>
          <ac:spMkLst>
            <pc:docMk/>
            <pc:sldMk cId="2958816832" sldId="261"/>
            <ac:spMk id="4" creationId="{BB7A2E1E-B4FD-4151-92BD-3FE14AFF5AD6}"/>
          </ac:spMkLst>
        </pc:spChg>
      </pc:sldChg>
      <pc:sldChg chg="modSp mod">
        <pc:chgData name="BC Cranberry Marketing Commission" userId="187b5588-8400-4947-9c5a-a2114724603d" providerId="ADAL" clId="{14857597-ECF1-4BDE-8308-7E03DC13146D}" dt="2022-02-24T01:18:27.652" v="2195" actId="20577"/>
        <pc:sldMkLst>
          <pc:docMk/>
          <pc:sldMk cId="2083286756" sldId="262"/>
        </pc:sldMkLst>
        <pc:spChg chg="mod">
          <ac:chgData name="BC Cranberry Marketing Commission" userId="187b5588-8400-4947-9c5a-a2114724603d" providerId="ADAL" clId="{14857597-ECF1-4BDE-8308-7E03DC13146D}" dt="2022-02-24T01:18:27.652" v="2195" actId="20577"/>
          <ac:spMkLst>
            <pc:docMk/>
            <pc:sldMk cId="2083286756" sldId="262"/>
            <ac:spMk id="2" creationId="{A3D6C133-5F7A-42FA-B556-590F03C1BF0D}"/>
          </ac:spMkLst>
        </pc:spChg>
        <pc:spChg chg="mod">
          <ac:chgData name="BC Cranberry Marketing Commission" userId="187b5588-8400-4947-9c5a-a2114724603d" providerId="ADAL" clId="{14857597-ECF1-4BDE-8308-7E03DC13146D}" dt="2022-02-09T20:19:55.012" v="1209" actId="27636"/>
          <ac:spMkLst>
            <pc:docMk/>
            <pc:sldMk cId="2083286756" sldId="262"/>
            <ac:spMk id="3" creationId="{F908AF23-136E-420E-9E5C-733B308FCEAB}"/>
          </ac:spMkLst>
        </pc:spChg>
        <pc:spChg chg="mod">
          <ac:chgData name="BC Cranberry Marketing Commission" userId="187b5588-8400-4947-9c5a-a2114724603d" providerId="ADAL" clId="{14857597-ECF1-4BDE-8308-7E03DC13146D}" dt="2022-02-09T20:20:10.672" v="1218" actId="14"/>
          <ac:spMkLst>
            <pc:docMk/>
            <pc:sldMk cId="2083286756" sldId="262"/>
            <ac:spMk id="4" creationId="{6453C9E8-BA18-4B7D-BF4A-783A178DD661}"/>
          </ac:spMkLst>
        </pc:spChg>
      </pc:sldChg>
      <pc:sldChg chg="addSp delSp modSp mod">
        <pc:chgData name="BC Cranberry Marketing Commission" userId="187b5588-8400-4947-9c5a-a2114724603d" providerId="ADAL" clId="{14857597-ECF1-4BDE-8308-7E03DC13146D}" dt="2022-02-09T21:48:52.265" v="2152" actId="20577"/>
        <pc:sldMkLst>
          <pc:docMk/>
          <pc:sldMk cId="4039504744" sldId="264"/>
        </pc:sldMkLst>
        <pc:spChg chg="add del mod">
          <ac:chgData name="BC Cranberry Marketing Commission" userId="187b5588-8400-4947-9c5a-a2114724603d" providerId="ADAL" clId="{14857597-ECF1-4BDE-8308-7E03DC13146D}" dt="2022-02-09T20:16:54.566" v="1077" actId="478"/>
          <ac:spMkLst>
            <pc:docMk/>
            <pc:sldMk cId="4039504744" sldId="264"/>
            <ac:spMk id="5" creationId="{49597DDD-7D80-438F-BDC8-41ADB0CC1EF3}"/>
          </ac:spMkLst>
        </pc:spChg>
        <pc:spChg chg="add del mod">
          <ac:chgData name="BC Cranberry Marketing Commission" userId="187b5588-8400-4947-9c5a-a2114724603d" providerId="ADAL" clId="{14857597-ECF1-4BDE-8308-7E03DC13146D}" dt="2022-02-09T20:18:31.925" v="1136" actId="478"/>
          <ac:spMkLst>
            <pc:docMk/>
            <pc:sldMk cId="4039504744" sldId="264"/>
            <ac:spMk id="7" creationId="{B00EA253-29A0-41B6-916F-B18F1AE8E08C}"/>
          </ac:spMkLst>
        </pc:spChg>
        <pc:spChg chg="del mod">
          <ac:chgData name="BC Cranberry Marketing Commission" userId="187b5588-8400-4947-9c5a-a2114724603d" providerId="ADAL" clId="{14857597-ECF1-4BDE-8308-7E03DC13146D}" dt="2022-02-09T20:18:30.409" v="1135" actId="478"/>
          <ac:spMkLst>
            <pc:docMk/>
            <pc:sldMk cId="4039504744" sldId="264"/>
            <ac:spMk id="11" creationId="{56B45EA4-E0AA-44BE-9739-3004F1B5F575}"/>
          </ac:spMkLst>
        </pc:spChg>
        <pc:spChg chg="del mod">
          <ac:chgData name="BC Cranberry Marketing Commission" userId="187b5588-8400-4947-9c5a-a2114724603d" providerId="ADAL" clId="{14857597-ECF1-4BDE-8308-7E03DC13146D}" dt="2022-02-09T20:16:50.855" v="1076" actId="478"/>
          <ac:spMkLst>
            <pc:docMk/>
            <pc:sldMk cId="4039504744" sldId="264"/>
            <ac:spMk id="13" creationId="{858B6181-E22D-467E-B48E-F5AAD12D2FE1}"/>
          </ac:spMkLst>
        </pc:spChg>
        <pc:graphicFrameChg chg="del modGraphic">
          <ac:chgData name="BC Cranberry Marketing Commission" userId="187b5588-8400-4947-9c5a-a2114724603d" providerId="ADAL" clId="{14857597-ECF1-4BDE-8308-7E03DC13146D}" dt="2022-02-09T20:16:29.956" v="1072" actId="478"/>
          <ac:graphicFrameMkLst>
            <pc:docMk/>
            <pc:sldMk cId="4039504744" sldId="264"/>
            <ac:graphicFrameMk id="3" creationId="{59AD92BA-D25E-4999-B606-E946E65FF438}"/>
          </ac:graphicFrameMkLst>
        </pc:graphicFrameChg>
        <pc:graphicFrameChg chg="mod modGraphic">
          <ac:chgData name="BC Cranberry Marketing Commission" userId="187b5588-8400-4947-9c5a-a2114724603d" providerId="ADAL" clId="{14857597-ECF1-4BDE-8308-7E03DC13146D}" dt="2022-02-09T21:48:52.265" v="2152" actId="20577"/>
          <ac:graphicFrameMkLst>
            <pc:docMk/>
            <pc:sldMk cId="4039504744" sldId="264"/>
            <ac:graphicFrameMk id="15" creationId="{CE5008A4-5635-404C-8236-9E8E7EE3F876}"/>
          </ac:graphicFrameMkLst>
        </pc:graphicFrameChg>
      </pc:sldChg>
      <pc:sldChg chg="modSp mod">
        <pc:chgData name="BC Cranberry Marketing Commission" userId="187b5588-8400-4947-9c5a-a2114724603d" providerId="ADAL" clId="{14857597-ECF1-4BDE-8308-7E03DC13146D}" dt="2022-02-09T21:47:33.873" v="2053" actId="20577"/>
        <pc:sldMkLst>
          <pc:docMk/>
          <pc:sldMk cId="4012895046" sldId="266"/>
        </pc:sldMkLst>
        <pc:spChg chg="mod">
          <ac:chgData name="BC Cranberry Marketing Commission" userId="187b5588-8400-4947-9c5a-a2114724603d" providerId="ADAL" clId="{14857597-ECF1-4BDE-8308-7E03DC13146D}" dt="2022-02-09T21:47:33.873" v="2053" actId="20577"/>
          <ac:spMkLst>
            <pc:docMk/>
            <pc:sldMk cId="4012895046" sldId="266"/>
            <ac:spMk id="2" creationId="{F109534B-4904-4498-976C-5D0880A4ABAA}"/>
          </ac:spMkLst>
        </pc:spChg>
      </pc:sldChg>
      <pc:sldChg chg="modSp mod">
        <pc:chgData name="BC Cranberry Marketing Commission" userId="187b5588-8400-4947-9c5a-a2114724603d" providerId="ADAL" clId="{14857597-ECF1-4BDE-8308-7E03DC13146D}" dt="2022-02-09T21:48:09.802" v="2132" actId="20577"/>
        <pc:sldMkLst>
          <pc:docMk/>
          <pc:sldMk cId="3025250737" sldId="267"/>
        </pc:sldMkLst>
        <pc:spChg chg="mod">
          <ac:chgData name="BC Cranberry Marketing Commission" userId="187b5588-8400-4947-9c5a-a2114724603d" providerId="ADAL" clId="{14857597-ECF1-4BDE-8308-7E03DC13146D}" dt="2022-02-09T21:47:47.169" v="2081" actId="20577"/>
          <ac:spMkLst>
            <pc:docMk/>
            <pc:sldMk cId="3025250737" sldId="267"/>
            <ac:spMk id="3" creationId="{9112D6B7-5DD7-44F2-87E4-EDCC6C1A4155}"/>
          </ac:spMkLst>
        </pc:spChg>
        <pc:spChg chg="mod">
          <ac:chgData name="BC Cranberry Marketing Commission" userId="187b5588-8400-4947-9c5a-a2114724603d" providerId="ADAL" clId="{14857597-ECF1-4BDE-8308-7E03DC13146D}" dt="2022-02-09T21:48:09.802" v="2132" actId="20577"/>
          <ac:spMkLst>
            <pc:docMk/>
            <pc:sldMk cId="3025250737" sldId="267"/>
            <ac:spMk id="4" creationId="{BB7A2E1E-B4FD-4151-92BD-3FE14AFF5AD6}"/>
          </ac:spMkLst>
        </pc:spChg>
      </pc:sldChg>
      <pc:sldChg chg="modSp mod">
        <pc:chgData name="BC Cranberry Marketing Commission" userId="187b5588-8400-4947-9c5a-a2114724603d" providerId="ADAL" clId="{14857597-ECF1-4BDE-8308-7E03DC13146D}" dt="2022-02-27T01:23:41.954" v="2229" actId="6549"/>
        <pc:sldMkLst>
          <pc:docMk/>
          <pc:sldMk cId="3137591787" sldId="268"/>
        </pc:sldMkLst>
        <pc:spChg chg="mod">
          <ac:chgData name="BC Cranberry Marketing Commission" userId="187b5588-8400-4947-9c5a-a2114724603d" providerId="ADAL" clId="{14857597-ECF1-4BDE-8308-7E03DC13146D}" dt="2022-02-09T19:55:59.632" v="215" actId="20577"/>
          <ac:spMkLst>
            <pc:docMk/>
            <pc:sldMk cId="3137591787" sldId="268"/>
            <ac:spMk id="2" creationId="{30406E8B-2470-4958-ACB8-5FF9C09A7DC1}"/>
          </ac:spMkLst>
        </pc:spChg>
        <pc:spChg chg="mod">
          <ac:chgData name="BC Cranberry Marketing Commission" userId="187b5588-8400-4947-9c5a-a2114724603d" providerId="ADAL" clId="{14857597-ECF1-4BDE-8308-7E03DC13146D}" dt="2022-02-27T01:23:41.954" v="2229" actId="6549"/>
          <ac:spMkLst>
            <pc:docMk/>
            <pc:sldMk cId="3137591787" sldId="268"/>
            <ac:spMk id="3" creationId="{52ADCE66-E614-40EC-90C2-F80421595DE0}"/>
          </ac:spMkLst>
        </pc:spChg>
      </pc:sldChg>
      <pc:sldChg chg="modSp mod">
        <pc:chgData name="BC Cranberry Marketing Commission" userId="187b5588-8400-4947-9c5a-a2114724603d" providerId="ADAL" clId="{14857597-ECF1-4BDE-8308-7E03DC13146D}" dt="2022-02-09T21:46:41.984" v="2051" actId="313"/>
        <pc:sldMkLst>
          <pc:docMk/>
          <pc:sldMk cId="2238065788" sldId="269"/>
        </pc:sldMkLst>
        <pc:spChg chg="mod">
          <ac:chgData name="BC Cranberry Marketing Commission" userId="187b5588-8400-4947-9c5a-a2114724603d" providerId="ADAL" clId="{14857597-ECF1-4BDE-8308-7E03DC13146D}" dt="2022-02-09T20:45:32.710" v="1852" actId="20577"/>
          <ac:spMkLst>
            <pc:docMk/>
            <pc:sldMk cId="2238065788" sldId="269"/>
            <ac:spMk id="3" creationId="{F908AF23-136E-420E-9E5C-733B308FCEAB}"/>
          </ac:spMkLst>
        </pc:spChg>
        <pc:spChg chg="mod">
          <ac:chgData name="BC Cranberry Marketing Commission" userId="187b5588-8400-4947-9c5a-a2114724603d" providerId="ADAL" clId="{14857597-ECF1-4BDE-8308-7E03DC13146D}" dt="2022-02-09T21:46:41.984" v="2051" actId="313"/>
          <ac:spMkLst>
            <pc:docMk/>
            <pc:sldMk cId="2238065788" sldId="269"/>
            <ac:spMk id="4" creationId="{6453C9E8-BA18-4B7D-BF4A-783A178DD66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63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92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89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9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2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08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2/26/2022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3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515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9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697" r:id="rId5"/>
    <p:sldLayoutId id="2147483703" r:id="rId6"/>
    <p:sldLayoutId id="2147483704" r:id="rId7"/>
    <p:sldLayoutId id="2147483694" r:id="rId8"/>
    <p:sldLayoutId id="2147483695" r:id="rId9"/>
    <p:sldLayoutId id="2147483696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B4F164-0342-4350-B06F-53363D5D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r="11834" b="-1"/>
          <a:stretch/>
        </p:blipFill>
        <p:spPr>
          <a:xfrm>
            <a:off x="4646384" y="10"/>
            <a:ext cx="754561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F7E4B4-9667-4D0F-A538-6343E1E3C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524" y="1340361"/>
            <a:ext cx="3729162" cy="3341700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tx1"/>
                </a:solidFill>
              </a:rPr>
              <a:t>BC Cranberry Marketing Commission </a:t>
            </a:r>
            <a:br>
              <a:rPr lang="en-CA" sz="2800" dirty="0">
                <a:solidFill>
                  <a:schemeClr val="tx1"/>
                </a:solidFill>
              </a:rPr>
            </a:br>
            <a:br>
              <a:rPr lang="en-CA" sz="2800" dirty="0">
                <a:solidFill>
                  <a:schemeClr val="tx1"/>
                </a:solidFill>
              </a:rPr>
            </a:br>
            <a:r>
              <a:rPr lang="en-CA" sz="2800" dirty="0">
                <a:solidFill>
                  <a:schemeClr val="tx1"/>
                </a:solidFill>
              </a:rPr>
              <a:t>2022 Annual General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A6A65-F181-43C2-8493-70ADBCDAA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284" y="4731476"/>
            <a:ext cx="3793642" cy="970905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March 3, 2022</a:t>
            </a:r>
          </a:p>
          <a:p>
            <a:r>
              <a:rPr lang="en-CA" dirty="0">
                <a:solidFill>
                  <a:schemeClr val="tx1"/>
                </a:solidFill>
              </a:rPr>
              <a:t>Richmond, BC</a:t>
            </a:r>
          </a:p>
        </p:txBody>
      </p:sp>
    </p:spTree>
    <p:extLst>
      <p:ext uri="{BB962C8B-B14F-4D97-AF65-F5344CB8AC3E}">
        <p14:creationId xmlns:p14="http://schemas.microsoft.com/office/powerpoint/2010/main" val="775996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2E8F76A-2E7B-4CF0-A21A-E81A1326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1DFCF0-947A-4104-A380-B590E817C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3AA83C-8563-429B-A590-02BDBC039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8583" y="621793"/>
            <a:ext cx="8198780" cy="56144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FE7CB-FA0C-4A0C-938A-BD8E2A8B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765" y="1225420"/>
            <a:ext cx="6400416" cy="34566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Appoinment of Auditor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FBAFD-1FFE-44FA-9083-F18765313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6438" y="4682062"/>
            <a:ext cx="6403070" cy="95051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en-US" spc="80" dirty="0"/>
              <a:t>Motion Required</a:t>
            </a:r>
          </a:p>
        </p:txBody>
      </p:sp>
      <p:pic>
        <p:nvPicPr>
          <p:cNvPr id="5" name="Graphic 4" descr="Magnifying glass">
            <a:extLst>
              <a:ext uri="{FF2B5EF4-FFF2-40B4-BE49-F238E27FC236}">
                <a16:creationId xmlns:a16="http://schemas.microsoft.com/office/drawing/2014/main" id="{B7B8F889-2768-4FA1-A85B-61609E54B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599" y="26853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3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8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0" name="Group 1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19">
            <a:extLst>
              <a:ext uri="{FF2B5EF4-FFF2-40B4-BE49-F238E27FC236}">
                <a16:creationId xmlns:a16="http://schemas.microsoft.com/office/drawing/2014/main" id="{A2E8F76A-2E7B-4CF0-A21A-E81A1326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701DFCF0-947A-4104-A380-B590E817C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F73AA83C-8563-429B-A590-02BDBC039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8583" y="621793"/>
            <a:ext cx="8198780" cy="56144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9534B-4904-4498-976C-5D0880A4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765" y="1225420"/>
            <a:ext cx="6400416" cy="34566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300" cap="all" spc="-100" dirty="0"/>
              <a:t>2022 Election Results Della Oberhoffner, Council of Marketing Boards, IEO</a:t>
            </a:r>
          </a:p>
        </p:txBody>
      </p:sp>
    </p:spTree>
    <p:extLst>
      <p:ext uri="{BB962C8B-B14F-4D97-AF65-F5344CB8AC3E}">
        <p14:creationId xmlns:p14="http://schemas.microsoft.com/office/powerpoint/2010/main" val="4012895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09E572D-3AE7-44FA-8D33-CB61DF266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C4BA24A-9299-4ADA-8C27-360038A85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28" y="48463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FB0A77-2362-4C21-90AC-70DBC8590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596290"/>
            <a:ext cx="0" cy="3657600"/>
          </a:xfrm>
          <a:prstGeom prst="line">
            <a:avLst/>
          </a:prstGeom>
          <a:ln w="19050">
            <a:solidFill>
              <a:srgbClr val="FFFFFF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28F0CA6B-97F1-4A9E-9E13-E35FBA2E4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752" y="685800"/>
            <a:ext cx="10826496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12D6B7-5DD7-44F2-87E4-EDCC6C1A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356" y="810275"/>
            <a:ext cx="7020747" cy="52296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Agricultural Land Commission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A2E1E-B4FD-4151-92BD-3FE14AFF5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661" y="810275"/>
            <a:ext cx="2949542" cy="52296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2400" spc="80" dirty="0">
                <a:solidFill>
                  <a:srgbClr val="FFFFFF"/>
                </a:solidFill>
              </a:rPr>
              <a:t>PRESENTED BY: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endParaRPr lang="en-US" sz="2400" spc="80" dirty="0">
              <a:solidFill>
                <a:srgbClr val="FFFFFF"/>
              </a:solidFill>
            </a:endParaRP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2400" spc="80" dirty="0">
                <a:solidFill>
                  <a:srgbClr val="FFFFFF"/>
                </a:solidFill>
              </a:rPr>
              <a:t>Jennifer Dyson, Chair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2400" spc="80" dirty="0">
                <a:solidFill>
                  <a:srgbClr val="FFFFFF"/>
                </a:solidFill>
              </a:rPr>
              <a:t>Kim Grout, Executive Director</a:t>
            </a:r>
          </a:p>
        </p:txBody>
      </p:sp>
    </p:spTree>
    <p:extLst>
      <p:ext uri="{BB962C8B-B14F-4D97-AF65-F5344CB8AC3E}">
        <p14:creationId xmlns:p14="http://schemas.microsoft.com/office/powerpoint/2010/main" val="302525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06E8B-2470-4958-ACB8-5FF9C09A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Welcome –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DCE66-E614-40EC-90C2-F8042159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200276"/>
            <a:ext cx="7417925" cy="3558342"/>
          </a:xfrm>
        </p:spPr>
        <p:txBody>
          <a:bodyPr>
            <a:normAutofit lnSpcReduction="10000"/>
          </a:bodyPr>
          <a:lstStyle/>
          <a:p>
            <a:r>
              <a:rPr lang="en-CA" sz="2000" dirty="0"/>
              <a:t>Minutes of 2021 AGM</a:t>
            </a:r>
          </a:p>
          <a:p>
            <a:r>
              <a:rPr lang="en-CA" sz="2000" dirty="0"/>
              <a:t>Chair’s Report – Kalpna Solanki</a:t>
            </a:r>
          </a:p>
          <a:p>
            <a:r>
              <a:rPr lang="en-CA" sz="2000" dirty="0"/>
              <a:t>Board Report – Jack DeWit</a:t>
            </a:r>
          </a:p>
          <a:p>
            <a:r>
              <a:rPr lang="en-CA" sz="2000" dirty="0"/>
              <a:t>Market Development Report – Coreen Rodger Berrisford</a:t>
            </a:r>
          </a:p>
          <a:p>
            <a:r>
              <a:rPr lang="en-CA" sz="2000" dirty="0"/>
              <a:t>Research Report – Todd May</a:t>
            </a:r>
          </a:p>
          <a:p>
            <a:r>
              <a:rPr lang="en-CA" sz="2000" dirty="0"/>
              <a:t>Financial Statements – Agatha </a:t>
            </a:r>
            <a:r>
              <a:rPr lang="en-CA" sz="2000" dirty="0" err="1"/>
              <a:t>Cluff</a:t>
            </a:r>
            <a:r>
              <a:rPr lang="en-CA" sz="2000" dirty="0"/>
              <a:t>, CPA, CA, CFP</a:t>
            </a:r>
          </a:p>
          <a:p>
            <a:r>
              <a:rPr lang="en-CA" sz="2000" dirty="0"/>
              <a:t>Appointment of Auditor</a:t>
            </a:r>
          </a:p>
          <a:p>
            <a:r>
              <a:rPr lang="en-CA" sz="2000" dirty="0"/>
              <a:t>Election Results – Della </a:t>
            </a:r>
            <a:r>
              <a:rPr lang="en-CA" sz="2000" dirty="0" err="1"/>
              <a:t>Oberhofner</a:t>
            </a:r>
            <a:r>
              <a:rPr lang="en-CA" sz="2000" dirty="0"/>
              <a:t>, COMB</a:t>
            </a:r>
          </a:p>
          <a:p>
            <a:r>
              <a:rPr lang="en-CA" sz="2000" dirty="0"/>
              <a:t>Guest Speakers – Jennifer Dyson, Kim Grout - ALC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pic>
        <p:nvPicPr>
          <p:cNvPr id="7" name="Graphic 6" descr="Meeting">
            <a:extLst>
              <a:ext uri="{FF2B5EF4-FFF2-40B4-BE49-F238E27FC236}">
                <a16:creationId xmlns:a16="http://schemas.microsoft.com/office/drawing/2014/main" id="{733E62C4-748A-460D-9FF6-026B22216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3375" y="26189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4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12D6B7-5DD7-44F2-87E4-EDCC6C1A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800423"/>
          </a:xfrm>
        </p:spPr>
        <p:txBody>
          <a:bodyPr/>
          <a:lstStyle/>
          <a:p>
            <a:r>
              <a:rPr lang="en-CA" dirty="0"/>
              <a:t>Minutes March 5, 2021 AGM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A2E1E-B4FD-4151-92BD-3FE14AFF5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86791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Emailed with notification of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Any errors or omissions?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Motion to approve:</a:t>
            </a:r>
            <a:endParaRPr lang="en-CA" sz="16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1877CB-2581-4099-BD0B-EF90AD0FAB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r="8868"/>
          <a:stretch/>
        </p:blipFill>
        <p:spPr>
          <a:xfrm>
            <a:off x="244501" y="237744"/>
            <a:ext cx="7696201" cy="6382512"/>
          </a:xfrm>
        </p:spPr>
      </p:pic>
    </p:spTree>
    <p:extLst>
      <p:ext uri="{BB962C8B-B14F-4D97-AF65-F5344CB8AC3E}">
        <p14:creationId xmlns:p14="http://schemas.microsoft.com/office/powerpoint/2010/main" val="190050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06E8B-2470-4958-ACB8-5FF9C09A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Chair Report – Kalpna Solanki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DCE66-E614-40EC-90C2-F8042159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200276"/>
            <a:ext cx="7417925" cy="3558342"/>
          </a:xfrm>
        </p:spPr>
        <p:txBody>
          <a:bodyPr>
            <a:normAutofit/>
          </a:bodyPr>
          <a:lstStyle/>
          <a:p>
            <a:r>
              <a:rPr lang="en-CA" sz="2000" dirty="0"/>
              <a:t>2021 Crop year</a:t>
            </a:r>
          </a:p>
          <a:p>
            <a:r>
              <a:rPr lang="en-CA" sz="2000" dirty="0"/>
              <a:t>New Producer Vendor – now Grower Vendor</a:t>
            </a:r>
          </a:p>
          <a:p>
            <a:r>
              <a:rPr lang="en-CA" sz="2000" dirty="0"/>
              <a:t>Updated Strategic Plan</a:t>
            </a:r>
          </a:p>
          <a:p>
            <a:r>
              <a:rPr lang="en-CA" sz="2000" dirty="0"/>
              <a:t>Updated General Orders</a:t>
            </a:r>
          </a:p>
          <a:p>
            <a:r>
              <a:rPr lang="en-CA" sz="2000" dirty="0"/>
              <a:t>COGA training</a:t>
            </a:r>
          </a:p>
          <a:p>
            <a:r>
              <a:rPr lang="en-CA" sz="2000" dirty="0"/>
              <a:t>Cranberry Promotion –Canada wide and in BC</a:t>
            </a:r>
          </a:p>
          <a:p>
            <a:r>
              <a:rPr lang="en-CA" sz="2000" dirty="0"/>
              <a:t>Pacific Northwest Cranberry Congress 2021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733E62C4-748A-460D-9FF6-026B22216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375" y="26189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9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C133-5F7A-42FA-B556-590F03C1BF0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CA" dirty="0"/>
              <a:t>Chair Report </a:t>
            </a:r>
            <a:r>
              <a:rPr lang="en-CA"/>
              <a:t>– Cont’d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8AF23-136E-420E-9E5C-733B308FC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/>
          <a:p>
            <a:r>
              <a:rPr lang="en-CA" sz="2000" dirty="0"/>
              <a:t>Licensed 74 Growers, 7 Producer Vendors and 3 Agencies</a:t>
            </a:r>
          </a:p>
          <a:p>
            <a:r>
              <a:rPr lang="en-CA" sz="2000" dirty="0"/>
              <a:t>Working with the Growers Association and other Industry stakeholders in committees enables strong grower programs and services. </a:t>
            </a:r>
          </a:p>
          <a:p>
            <a:pPr lvl="1"/>
            <a:r>
              <a:rPr lang="en-CA" dirty="0"/>
              <a:t>Pacific Northwest Cranberry Congress</a:t>
            </a:r>
          </a:p>
          <a:p>
            <a:pPr lvl="1"/>
            <a:r>
              <a:rPr lang="en-CA" dirty="0"/>
              <a:t>Webinars – well registration, TFW</a:t>
            </a:r>
          </a:p>
          <a:p>
            <a:pPr lvl="1"/>
            <a:r>
              <a:rPr lang="en-CA" dirty="0"/>
              <a:t>Refreshed email communications</a:t>
            </a:r>
          </a:p>
          <a:p>
            <a:pPr lvl="1"/>
            <a:r>
              <a:rPr lang="en-CA" dirty="0"/>
              <a:t>Continued to support IPM bulletins</a:t>
            </a:r>
          </a:p>
          <a:p>
            <a:pPr lvl="1"/>
            <a:r>
              <a:rPr lang="en-CA" dirty="0"/>
              <a:t>Educational materials for teachers &amp; children</a:t>
            </a:r>
          </a:p>
          <a:p>
            <a:pPr lvl="1"/>
            <a:r>
              <a:rPr lang="en-CA" dirty="0"/>
              <a:t>Statistics Canada – to reduce survey burden on fresh fruit survey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lvl="1"/>
            <a:endParaRPr lang="en-CA" sz="2400" dirty="0"/>
          </a:p>
          <a:p>
            <a:endParaRPr lang="en-CA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3C9E8-BA18-4B7D-BF4A-783A178DD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411228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/>
          <a:p>
            <a:r>
              <a:rPr lang="en-CA" sz="2000" dirty="0"/>
              <a:t>Partners/collaborators</a:t>
            </a:r>
          </a:p>
          <a:p>
            <a:pPr lvl="1"/>
            <a:r>
              <a:rPr lang="en-CA" dirty="0"/>
              <a:t>BC Cranberry Growers Association</a:t>
            </a:r>
          </a:p>
          <a:p>
            <a:pPr lvl="1"/>
            <a:r>
              <a:rPr lang="en-CA" dirty="0"/>
              <a:t>BC Cranberry Research Society</a:t>
            </a:r>
          </a:p>
          <a:p>
            <a:pPr lvl="1"/>
            <a:r>
              <a:rPr lang="en-CA" dirty="0"/>
              <a:t>BCAC</a:t>
            </a:r>
          </a:p>
          <a:p>
            <a:pPr lvl="1"/>
            <a:r>
              <a:rPr lang="en-CA" dirty="0"/>
              <a:t>BC Ministry of Agriculture</a:t>
            </a:r>
          </a:p>
          <a:p>
            <a:pPr lvl="1"/>
            <a:r>
              <a:rPr lang="en-CA" dirty="0"/>
              <a:t>BC Council of Marketing Boards/COGA</a:t>
            </a:r>
          </a:p>
          <a:p>
            <a:r>
              <a:rPr lang="en-CA" sz="2200" dirty="0"/>
              <a:t>Good Governance </a:t>
            </a:r>
          </a:p>
          <a:p>
            <a:pPr lvl="1"/>
            <a:r>
              <a:rPr lang="en-CA" dirty="0"/>
              <a:t>Updated Strategic Plan</a:t>
            </a:r>
          </a:p>
          <a:p>
            <a:pPr lvl="1"/>
            <a:r>
              <a:rPr lang="en-CA" dirty="0"/>
              <a:t>Updated General Orders</a:t>
            </a:r>
          </a:p>
          <a:p>
            <a:pPr lvl="1"/>
            <a:r>
              <a:rPr lang="en-CA" dirty="0"/>
              <a:t>Code of Conduct &amp; Conflict of Interest</a:t>
            </a:r>
          </a:p>
          <a:p>
            <a:pPr lvl="1"/>
            <a:r>
              <a:rPr lang="en-CA" dirty="0"/>
              <a:t>Ongoing Director and staff training</a:t>
            </a:r>
          </a:p>
          <a:p>
            <a:pPr lvl="1"/>
            <a:r>
              <a:rPr lang="en-CA" dirty="0"/>
              <a:t>Report to Farm Industry Review Board</a:t>
            </a:r>
          </a:p>
          <a:p>
            <a:pPr lvl="1"/>
            <a:r>
              <a:rPr lang="en-CA" dirty="0"/>
              <a:t>Report to Growers</a:t>
            </a:r>
          </a:p>
          <a:p>
            <a:pPr lvl="1"/>
            <a:endParaRPr lang="en-CA" dirty="0"/>
          </a:p>
          <a:p>
            <a:pPr lvl="1"/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08328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552B0-383B-4A3F-9C37-29A8E717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1842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CA" dirty="0"/>
              <a:t>Market Development Report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CE5008A4-5635-404C-8236-9E8E7EE3F87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02719304"/>
              </p:ext>
            </p:extLst>
          </p:nvPr>
        </p:nvGraphicFramePr>
        <p:xfrm>
          <a:off x="718272" y="2012238"/>
          <a:ext cx="10406928" cy="4298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688">
                  <a:extLst>
                    <a:ext uri="{9D8B030D-6E8A-4147-A177-3AD203B41FA5}">
                      <a16:colId xmlns:a16="http://schemas.microsoft.com/office/drawing/2014/main" val="11394617"/>
                    </a:ext>
                  </a:extLst>
                </a:gridCol>
                <a:gridCol w="4289880">
                  <a:extLst>
                    <a:ext uri="{9D8B030D-6E8A-4147-A177-3AD203B41FA5}">
                      <a16:colId xmlns:a16="http://schemas.microsoft.com/office/drawing/2014/main" val="1563375344"/>
                    </a:ext>
                  </a:extLst>
                </a:gridCol>
                <a:gridCol w="2939360">
                  <a:extLst>
                    <a:ext uri="{9D8B030D-6E8A-4147-A177-3AD203B41FA5}">
                      <a16:colId xmlns:a16="http://schemas.microsoft.com/office/drawing/2014/main" val="2953747262"/>
                    </a:ext>
                  </a:extLst>
                </a:gridCol>
              </a:tblGrid>
              <a:tr h="444871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Reach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870535"/>
                  </a:ext>
                </a:extLst>
              </a:tr>
              <a:tr h="889742">
                <a:tc>
                  <a:txBody>
                    <a:bodyPr/>
                    <a:lstStyle/>
                    <a:p>
                      <a:r>
                        <a:rPr lang="en-CA" sz="2000" dirty="0"/>
                        <a:t>Youth </a:t>
                      </a:r>
                    </a:p>
                    <a:p>
                      <a:r>
                        <a:rPr lang="en-CA" sz="2000" dirty="0"/>
                        <a:t>AITC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Spotlight Series on Cranberries</a:t>
                      </a:r>
                    </a:p>
                    <a:p>
                      <a:pPr algn="ctr"/>
                      <a:r>
                        <a:rPr lang="en-CA" sz="1800" dirty="0"/>
                        <a:t>Take a Bite of BC</a:t>
                      </a:r>
                    </a:p>
                    <a:p>
                      <a:pPr algn="ctr"/>
                      <a:r>
                        <a:rPr lang="en-CA" sz="1800" dirty="0"/>
                        <a:t>Cook-A-Long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Online broad reach</a:t>
                      </a:r>
                    </a:p>
                    <a:p>
                      <a:pPr algn="ctr"/>
                      <a:r>
                        <a:rPr lang="en-CA" sz="1800" dirty="0"/>
                        <a:t>7200 students +</a:t>
                      </a:r>
                    </a:p>
                    <a:p>
                      <a:pPr algn="r"/>
                      <a:r>
                        <a:rPr lang="en-CA" sz="1800" dirty="0"/>
                        <a:t>1060 cook along participants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300155"/>
                  </a:ext>
                </a:extLst>
              </a:tr>
              <a:tr h="746107">
                <a:tc>
                  <a:txBody>
                    <a:bodyPr/>
                    <a:lstStyle/>
                    <a:p>
                      <a:r>
                        <a:rPr lang="en-CA" sz="2000" dirty="0"/>
                        <a:t>Youth </a:t>
                      </a:r>
                    </a:p>
                    <a:p>
                      <a:r>
                        <a:rPr lang="en-CA" sz="2000" dirty="0"/>
                        <a:t>BC 4-H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Funding for Youth Ambassador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19 youth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039150"/>
                  </a:ext>
                </a:extLst>
              </a:tr>
              <a:tr h="746107">
                <a:tc>
                  <a:txBody>
                    <a:bodyPr/>
                    <a:lstStyle/>
                    <a:p>
                      <a:r>
                        <a:rPr lang="en-CA" sz="2000" dirty="0"/>
                        <a:t>General w/ BCAC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We Heart </a:t>
                      </a:r>
                      <a:r>
                        <a:rPr lang="en-CA" sz="1800"/>
                        <a:t>Local BC Cranberry </a:t>
                      </a:r>
                      <a:r>
                        <a:rPr lang="en-CA" sz="1800" dirty="0"/>
                        <a:t>Blog</a:t>
                      </a:r>
                    </a:p>
                    <a:p>
                      <a:pPr algn="ctr"/>
                      <a:r>
                        <a:rPr lang="en-CA" sz="1800" dirty="0"/>
                        <a:t>Cook-A-Long (w/ AITC) as </a:t>
                      </a:r>
                      <a:r>
                        <a:rPr lang="en-CA" sz="1800" dirty="0" err="1"/>
                        <a:t>bove</a:t>
                      </a:r>
                      <a:endParaRPr lang="en-C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1000 likes, 95 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274052"/>
                  </a:ext>
                </a:extLst>
              </a:tr>
              <a:tr h="746107">
                <a:tc>
                  <a:txBody>
                    <a:bodyPr/>
                    <a:lstStyle/>
                    <a:p>
                      <a:r>
                        <a:rPr lang="en-CA" sz="2000" dirty="0"/>
                        <a:t>Dieticians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Dieticians E-Newsletter</a:t>
                      </a:r>
                    </a:p>
                    <a:p>
                      <a:pPr algn="ctr"/>
                      <a:r>
                        <a:rPr lang="en-CA" sz="1800" dirty="0"/>
                        <a:t>Dieticians E-Blast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Over 6000 dieticians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712614"/>
                  </a:ext>
                </a:extLst>
              </a:tr>
              <a:tr h="6302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CA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General</a:t>
                      </a:r>
                    </a:p>
                    <a:p>
                      <a:pPr marL="0" algn="l" defTabSz="914400" rtl="0" eaLnBrk="1" latinLnBrk="0" hangingPunct="1"/>
                      <a:r>
                        <a:rPr lang="en-CA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Social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Website, Facebook, Instagram, Pinterest Twitter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Increased reach in all categories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8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504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21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23">
            <a:extLst>
              <a:ext uri="{FF2B5EF4-FFF2-40B4-BE49-F238E27FC236}">
                <a16:creationId xmlns:a16="http://schemas.microsoft.com/office/drawing/2014/main" id="{ACC34E14-7009-4770-92C3-8FA9DFFC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1" name="Rectangle 125">
            <a:extLst>
              <a:ext uri="{FF2B5EF4-FFF2-40B4-BE49-F238E27FC236}">
                <a16:creationId xmlns:a16="http://schemas.microsoft.com/office/drawing/2014/main" id="{B7F09AB8-ED40-4351-A581-146415B87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123" name="Rectangle 127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9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" name="Rectangle 131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12D6B7-5DD7-44F2-87E4-EDCC6C1A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054005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A2E1E-B4FD-4151-92BD-3FE14AFF5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2071171"/>
            <a:ext cx="6281928" cy="396386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285750"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2000" dirty="0"/>
              <a:t>Evaluating Varietal Performance at the Research Farm</a:t>
            </a:r>
          </a:p>
          <a:p>
            <a:pPr marL="285750"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2000" dirty="0" err="1"/>
              <a:t>Prohexadione</a:t>
            </a:r>
            <a:r>
              <a:rPr lang="en-US" sz="2000" dirty="0"/>
              <a:t> Calcium for Canopy Management</a:t>
            </a:r>
          </a:p>
          <a:p>
            <a:pPr marL="285750"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2000" dirty="0"/>
              <a:t>Assessing an Herbicide Layering Strategy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EA7B7E0-35AC-400C-921E-4BE48DFCE4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3191" y="742855"/>
            <a:ext cx="4124416" cy="2319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1035D-3A05-4A2D-BE37-6894C526F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3191" y="3738685"/>
            <a:ext cx="4160970" cy="25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6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C133-5F7A-42FA-B556-590F03C1BF0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CA" dirty="0"/>
              <a:t>Research Farm Report refer to Annual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8AF23-136E-420E-9E5C-733B308FC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r>
              <a:rPr lang="en-CA" sz="2000" dirty="0"/>
              <a:t>Weather events – what will be the short and long term impacts?</a:t>
            </a:r>
          </a:p>
          <a:p>
            <a:r>
              <a:rPr lang="en-CA" sz="2000" dirty="0"/>
              <a:t>Main research projects</a:t>
            </a:r>
          </a:p>
          <a:p>
            <a:pPr lvl="1"/>
            <a:r>
              <a:rPr lang="en-CA" sz="1800" dirty="0"/>
              <a:t>Variety Trials</a:t>
            </a:r>
          </a:p>
          <a:p>
            <a:pPr lvl="1"/>
            <a:r>
              <a:rPr lang="en-CA" sz="1800" dirty="0"/>
              <a:t>Canopy Management w/ growth regulations w/AAFC</a:t>
            </a:r>
          </a:p>
          <a:p>
            <a:pPr lvl="1"/>
            <a:r>
              <a:rPr lang="en-CA" sz="1800" dirty="0"/>
              <a:t>Weed Management w/ AAFC</a:t>
            </a:r>
          </a:p>
          <a:p>
            <a:r>
              <a:rPr lang="en-CA" sz="2000" dirty="0"/>
              <a:t>Management Team</a:t>
            </a:r>
          </a:p>
          <a:p>
            <a:pPr lvl="1"/>
            <a:r>
              <a:rPr lang="en-CA" dirty="0"/>
              <a:t>Dr Kim Patten</a:t>
            </a:r>
          </a:p>
          <a:p>
            <a:pPr lvl="1"/>
            <a:r>
              <a:rPr lang="en-CA" dirty="0"/>
              <a:t>Dr Renee Prasad &amp; students (UFV)</a:t>
            </a:r>
          </a:p>
          <a:p>
            <a:pPr lvl="1"/>
            <a:r>
              <a:rPr lang="en-CA" dirty="0"/>
              <a:t>E.S. Crop Consult</a:t>
            </a:r>
          </a:p>
          <a:p>
            <a:pPr lvl="1"/>
            <a:r>
              <a:rPr lang="en-CA" dirty="0"/>
              <a:t>Kyle Botkin – Farm Manager</a:t>
            </a:r>
          </a:p>
          <a:p>
            <a:pPr lvl="1"/>
            <a:endParaRPr lang="en-CA" dirty="0"/>
          </a:p>
          <a:p>
            <a:pPr lvl="1"/>
            <a:endParaRPr lang="en-CA" sz="2400" dirty="0"/>
          </a:p>
          <a:p>
            <a:endParaRPr lang="en-CA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3C9E8-BA18-4B7D-BF4A-783A178DD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r>
              <a:rPr lang="en-CA" sz="2000" dirty="0"/>
              <a:t>Other Research on site (examples)</a:t>
            </a:r>
          </a:p>
          <a:p>
            <a:pPr lvl="1"/>
            <a:r>
              <a:rPr lang="en-CA" dirty="0"/>
              <a:t>Pesticide/residues and pest management</a:t>
            </a:r>
          </a:p>
          <a:p>
            <a:pPr lvl="1"/>
            <a:r>
              <a:rPr lang="en-CA" dirty="0"/>
              <a:t>Pest life cycle surveillance</a:t>
            </a:r>
          </a:p>
          <a:p>
            <a:pPr lvl="1"/>
            <a:r>
              <a:rPr lang="en-CA" dirty="0"/>
              <a:t>Water Monitoring and Mapping</a:t>
            </a:r>
          </a:p>
          <a:p>
            <a:pPr lvl="1"/>
            <a:r>
              <a:rPr lang="en-CA" dirty="0"/>
              <a:t>Growth Regulators</a:t>
            </a:r>
          </a:p>
          <a:p>
            <a:pPr lvl="1"/>
            <a:r>
              <a:rPr lang="en-CA" dirty="0"/>
              <a:t>Canopy Health</a:t>
            </a:r>
          </a:p>
          <a:p>
            <a:r>
              <a:rPr lang="en-CA" dirty="0"/>
              <a:t>2021 crop was close to 2020 </a:t>
            </a:r>
          </a:p>
          <a:p>
            <a:pPr lvl="1"/>
            <a:r>
              <a:rPr lang="en-CA" dirty="0"/>
              <a:t>production at 1902 barrels </a:t>
            </a:r>
          </a:p>
          <a:p>
            <a:pPr lvl="1"/>
            <a:r>
              <a:rPr lang="en-CA" dirty="0"/>
              <a:t>% poor averaged at 1.02%</a:t>
            </a:r>
          </a:p>
          <a:p>
            <a:pPr lvl="1"/>
            <a:r>
              <a:rPr lang="en-CA" dirty="0"/>
              <a:t>771 avg firmness</a:t>
            </a:r>
          </a:p>
          <a:p>
            <a:pPr lvl="1"/>
            <a:r>
              <a:rPr lang="en-CA" dirty="0"/>
              <a:t>Class 1 colour average was 1.09%</a:t>
            </a:r>
          </a:p>
          <a:p>
            <a:pPr lvl="1"/>
            <a:r>
              <a:rPr lang="en-CA" dirty="0"/>
              <a:t>91.2% greater than ½”</a:t>
            </a:r>
          </a:p>
          <a:p>
            <a:pPr lvl="1"/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23806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09E572D-3AE7-44FA-8D33-CB61DF266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C4BA24A-9299-4ADA-8C27-360038A85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28" y="48463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FB0A77-2362-4C21-90AC-70DBC8590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596290"/>
            <a:ext cx="0" cy="3657600"/>
          </a:xfrm>
          <a:prstGeom prst="line">
            <a:avLst/>
          </a:prstGeom>
          <a:ln w="19050">
            <a:solidFill>
              <a:srgbClr val="FFFFFF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28F0CA6B-97F1-4A9E-9E13-E35FBA2E4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752" y="685800"/>
            <a:ext cx="10826496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12D6B7-5DD7-44F2-87E4-EDCC6C1A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356" y="810275"/>
            <a:ext cx="7020747" cy="52296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rgbClr val="FFFFFF"/>
                </a:solidFill>
              </a:rPr>
              <a:t>FINANCIAL STATEMENTS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A2E1E-B4FD-4151-92BD-3FE14AFF5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661" y="810275"/>
            <a:ext cx="2949542" cy="52296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2400" spc="80">
                <a:solidFill>
                  <a:srgbClr val="FFFFFF"/>
                </a:solidFill>
              </a:rPr>
              <a:t>PRESENTED BY: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endParaRPr lang="en-US" sz="2400" spc="80">
              <a:solidFill>
                <a:srgbClr val="FFFFFF"/>
              </a:solidFill>
            </a:endParaRP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2400" spc="80">
                <a:solidFill>
                  <a:srgbClr val="FFFFFF"/>
                </a:solidFill>
              </a:rPr>
              <a:t>AGATHA CLUFF, CPA, CA, CFP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2400" spc="80">
                <a:solidFill>
                  <a:srgbClr val="FFFFFF"/>
                </a:solidFill>
              </a:rPr>
              <a:t>Chartered Professional Accountant</a:t>
            </a:r>
          </a:p>
        </p:txBody>
      </p:sp>
    </p:spTree>
    <p:extLst>
      <p:ext uri="{BB962C8B-B14F-4D97-AF65-F5344CB8AC3E}">
        <p14:creationId xmlns:p14="http://schemas.microsoft.com/office/powerpoint/2010/main" val="14089089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412434"/>
      </a:dk2>
      <a:lt2>
        <a:srgbClr val="E2E8E7"/>
      </a:lt2>
      <a:accent1>
        <a:srgbClr val="C34D5D"/>
      </a:accent1>
      <a:accent2>
        <a:srgbClr val="B13B7D"/>
      </a:accent2>
      <a:accent3>
        <a:srgbClr val="C34DC0"/>
      </a:accent3>
      <a:accent4>
        <a:srgbClr val="833BB1"/>
      </a:accent4>
      <a:accent5>
        <a:srgbClr val="644DC3"/>
      </a:accent5>
      <a:accent6>
        <a:srgbClr val="3B55B1"/>
      </a:accent6>
      <a:hlink>
        <a:srgbClr val="8863CB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524</Words>
  <Application>Microsoft Office PowerPoint</Application>
  <PresentationFormat>Widescreen</PresentationFormat>
  <Paragraphs>120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Garamond</vt:lpstr>
      <vt:lpstr>Gill Sans MT</vt:lpstr>
      <vt:lpstr>SavonVTI</vt:lpstr>
      <vt:lpstr>BC Cranberry Marketing Commission   2022 Annual General Meeting</vt:lpstr>
      <vt:lpstr>Welcome – Agenda</vt:lpstr>
      <vt:lpstr>Minutes March 5, 2021 AGM</vt:lpstr>
      <vt:lpstr>Chair Report – Kalpna Solanki</vt:lpstr>
      <vt:lpstr>Chair Report – Cont’d</vt:lpstr>
      <vt:lpstr>Market Development Report</vt:lpstr>
      <vt:lpstr>Research Report</vt:lpstr>
      <vt:lpstr>Research Farm Report refer to Annual Report</vt:lpstr>
      <vt:lpstr>FINANCIAL STATEMENTS</vt:lpstr>
      <vt:lpstr>Appoinment of Auditor</vt:lpstr>
      <vt:lpstr>2022 Election Results Della Oberhoffner, Council of Marketing Boards, IEO</vt:lpstr>
      <vt:lpstr>Agricultural Land Commission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BCCMC 2019-2020 Communications and Promotion Plan</dc:title>
  <dc:creator>Coran Consulting</dc:creator>
  <cp:lastModifiedBy>BC Cranberry Marketing Commission</cp:lastModifiedBy>
  <cp:revision>3</cp:revision>
  <cp:lastPrinted>2020-01-20T18:17:20Z</cp:lastPrinted>
  <dcterms:created xsi:type="dcterms:W3CDTF">2019-10-04T18:36:18Z</dcterms:created>
  <dcterms:modified xsi:type="dcterms:W3CDTF">2022-02-27T01:23:42Z</dcterms:modified>
</cp:coreProperties>
</file>